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414" r:id="rId3"/>
    <p:sldId id="415" r:id="rId4"/>
    <p:sldId id="416" r:id="rId5"/>
    <p:sldId id="417" r:id="rId6"/>
    <p:sldId id="418" r:id="rId7"/>
    <p:sldId id="419" r:id="rId8"/>
    <p:sldId id="420" r:id="rId9"/>
    <p:sldId id="421" r:id="rId10"/>
    <p:sldId id="422" r:id="rId11"/>
    <p:sldId id="424" r:id="rId12"/>
    <p:sldId id="425" r:id="rId13"/>
    <p:sldId id="410" r:id="rId14"/>
    <p:sldId id="270" r:id="rId15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946" y="-235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105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na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FF0000"/>
                </a:solidFill>
              </a:rPr>
              <a:t>Máquina de Vetores de Suporte</a:t>
            </a:r>
          </a:p>
          <a:p>
            <a:pPr>
              <a:lnSpc>
                <a:spcPct val="115000"/>
              </a:lnSpc>
              <a:buSzPts val="3200"/>
            </a:pPr>
            <a:r>
              <a:rPr lang="en-US" sz="4000" dirty="0" err="1">
                <a:solidFill>
                  <a:srgbClr val="FF0000"/>
                </a:solidFill>
              </a:rPr>
              <a:t>Teoria</a:t>
            </a:r>
            <a:r>
              <a:rPr lang="en-US" sz="4000" dirty="0">
                <a:solidFill>
                  <a:srgbClr val="FF0000"/>
                </a:solidFill>
              </a:rPr>
              <a:t> e </a:t>
            </a:r>
            <a:r>
              <a:rPr lang="en-US" sz="4000" dirty="0" err="1">
                <a:solidFill>
                  <a:srgbClr val="FF0000"/>
                </a:solidFill>
              </a:rPr>
              <a:t>Prática</a:t>
            </a:r>
            <a:r>
              <a:rPr lang="en-US" sz="4000" dirty="0">
                <a:solidFill>
                  <a:srgbClr val="FF0000"/>
                </a:solidFill>
              </a:rPr>
              <a:t> </a:t>
            </a:r>
            <a:r>
              <a:rPr lang="en-US" sz="4000" dirty="0"/>
              <a:t>		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38916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40589" y="1777998"/>
            <a:ext cx="3594919" cy="27860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Desenvolvendo a hipótese: Aqui, temos três hiperplanos (A, B e C). </a:t>
            </a:r>
            <a:r>
              <a:rPr lang="pt-BR" dirty="0"/>
              <a:t>Mas qual o hiperplano certo para classificar estrela e círculo?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40280" y="1585993"/>
            <a:ext cx="3995738" cy="2789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7652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Aqui, temos três </a:t>
            </a:r>
            <a:r>
              <a:rPr lang="pt-BR" b="1" dirty="0"/>
              <a:t>hiperplanos (A, B e C) </a:t>
            </a:r>
            <a:r>
              <a:rPr lang="pt-BR" dirty="0"/>
              <a:t>e todos estão dividindo bem as classes.</a:t>
            </a:r>
          </a:p>
          <a:p>
            <a:r>
              <a:rPr lang="pt-BR" dirty="0"/>
              <a:t>Agora, como podemos identificar o hiperplano certo?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Maximizar as distâncias entre o ponto de dados mais próximo (de qualquer</a:t>
            </a:r>
          </a:p>
          <a:p>
            <a:r>
              <a:rPr lang="pt-BR" dirty="0"/>
              <a:t>classe) e o hiperplano nos ajudará a decidir o hiperplano correto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13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i="1" dirty="0">
                <a:solidFill>
                  <a:srgbClr val="FFFF00"/>
                </a:solidFill>
              </a:rPr>
              <a:t>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SzPts val="3200"/>
            </a:pPr>
            <a:r>
              <a:rPr lang="pt-BR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 (SVM)</a:t>
            </a:r>
            <a:endParaRPr lang="pt-BR" sz="5500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4" name="Picture 2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84852" y="2311398"/>
            <a:ext cx="3474747" cy="269292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</a:t>
            </a:r>
            <a:r>
              <a:rPr lang="pt-BR" sz="36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SVMs</a:t>
            </a: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1202" name="Picture 2" descr="File:SVM margin.png - Wikipedi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31934" y="1539510"/>
            <a:ext cx="3090333" cy="3002857"/>
          </a:xfrm>
          <a:prstGeom prst="rect">
            <a:avLst/>
          </a:prstGeom>
          <a:noFill/>
        </p:spPr>
      </p:pic>
      <p:pic>
        <p:nvPicPr>
          <p:cNvPr id="51204" name="Picture 4" descr="Finding Non-Linear Decision Boundary in SVM | by Sourodip Kundu | Medi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110" y="1540933"/>
            <a:ext cx="5461582" cy="27088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Não 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26" name="Picture 2" descr="CS 229 - Dicas de aprendizado não supervisiona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3375" y="1405467"/>
            <a:ext cx="8493125" cy="2654102"/>
          </a:xfrm>
          <a:prstGeom prst="rect">
            <a:avLst/>
          </a:prstGeom>
          <a:noFill/>
        </p:spPr>
      </p:pic>
      <p:sp>
        <p:nvSpPr>
          <p:cNvPr id="15" name="CaixaDeTexto 14"/>
          <p:cNvSpPr txBox="1"/>
          <p:nvPr/>
        </p:nvSpPr>
        <p:spPr>
          <a:xfrm>
            <a:off x="0" y="4648200"/>
            <a:ext cx="6080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https://stanford.edu/~shervine/l/pt/teaching/cs-229/dicas-aprendizado-nao-supervisionado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530" name="Picture 2" descr="1 Introdução | Introdução ao Machine Learn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" y="1390226"/>
            <a:ext cx="8876450" cy="2145453"/>
          </a:xfrm>
          <a:prstGeom prst="rect">
            <a:avLst/>
          </a:prstGeom>
          <a:noFill/>
        </p:spPr>
      </p:pic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3594919" cy="2786063"/>
          </a:xfrm>
          <a:prstGeom prst="rect">
            <a:avLst/>
          </a:prstGeom>
          <a:noFill/>
        </p:spPr>
      </p:pic>
      <p:sp>
        <p:nvSpPr>
          <p:cNvPr id="17" name="CaixaDeTexto 16"/>
          <p:cNvSpPr txBox="1"/>
          <p:nvPr/>
        </p:nvSpPr>
        <p:spPr>
          <a:xfrm>
            <a:off x="4275667" y="1185333"/>
            <a:ext cx="4343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Os </a:t>
            </a:r>
            <a:r>
              <a:rPr lang="pt-BR" sz="1600" b="1" dirty="0"/>
              <a:t>algoritmos</a:t>
            </a:r>
            <a:r>
              <a:rPr lang="pt-BR" sz="1600" dirty="0"/>
              <a:t> de aprendizagem </a:t>
            </a:r>
            <a:r>
              <a:rPr lang="pt-BR" sz="1600" b="1" dirty="0"/>
              <a:t>supervisionada</a:t>
            </a:r>
            <a:r>
              <a:rPr lang="pt-BR" sz="1600" dirty="0"/>
              <a:t> relacionam uma saída com uma entrada com base em dados rotulados. Neste caso, o usuário alimenta ao </a:t>
            </a:r>
            <a:r>
              <a:rPr lang="pt-BR" sz="1600" b="1" dirty="0"/>
              <a:t>algoritmo</a:t>
            </a:r>
            <a:r>
              <a:rPr lang="pt-BR" sz="1600" dirty="0"/>
              <a:t> pares de entradas e saídas conhecidos.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Diferenças entre RNA e SVM?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2922367" cy="2264835"/>
          </a:xfrm>
          <a:prstGeom prst="rect">
            <a:avLst/>
          </a:prstGeom>
          <a:noFill/>
        </p:spPr>
      </p:pic>
      <p:pic>
        <p:nvPicPr>
          <p:cNvPr id="23554" name="Picture 2" descr="Making Deep Neural Networks Transparent - Department of Science, Technology  and Societ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7582" y="1229604"/>
            <a:ext cx="3453117" cy="2326396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6812280" y="1097280"/>
            <a:ext cx="21183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Na prática não há muita diferença... O principal fator é o modo de estabelecer o </a:t>
            </a:r>
            <a:r>
              <a:rPr lang="pt-BR" b="1" dirty="0"/>
              <a:t>hiperplano</a:t>
            </a:r>
            <a:r>
              <a:rPr lang="pt-BR" dirty="0"/>
              <a:t>. </a:t>
            </a:r>
          </a:p>
          <a:p>
            <a:endParaRPr lang="pt-BR" dirty="0"/>
          </a:p>
          <a:p>
            <a:r>
              <a:rPr lang="pt-BR" b="1" dirty="0"/>
              <a:t>SVM</a:t>
            </a:r>
            <a:r>
              <a:rPr lang="pt-BR" dirty="0"/>
              <a:t> buscando a otimização das margens e a </a:t>
            </a:r>
            <a:r>
              <a:rPr lang="pt-BR" b="1" dirty="0"/>
              <a:t>RNA</a:t>
            </a:r>
            <a:r>
              <a:rPr lang="pt-BR" dirty="0"/>
              <a:t> buscando o mínimo global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         SVM			         RNA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 esperado de uma SVM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https://stanford.edu/~shervine/l/pt/teaching/cs-229/dicas-aprendizado-nao-supervisionado</a:t>
            </a:r>
          </a:p>
          <a:p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5440680" y="800100"/>
            <a:ext cx="21183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SVM</a:t>
            </a:r>
            <a:r>
              <a:rPr lang="pt-BR" dirty="0"/>
              <a:t> buscando a otimização das margens e a </a:t>
            </a:r>
            <a:r>
              <a:rPr lang="pt-BR" b="1" dirty="0"/>
              <a:t>RNA</a:t>
            </a:r>
            <a:r>
              <a:rPr lang="pt-BR" dirty="0"/>
              <a:t> buscando o mínimo global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         SVM			         RNA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8139" y="763905"/>
            <a:ext cx="4942484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 que “Máquina de Vetores”?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/>
              <a:t>Os </a:t>
            </a:r>
            <a:r>
              <a:rPr lang="pt-BR" b="1" dirty="0"/>
              <a:t>“Vetores de suporte” </a:t>
            </a:r>
            <a:r>
              <a:rPr lang="pt-BR" dirty="0"/>
              <a:t>são simplesmente as coordenadas da observação</a:t>
            </a:r>
          </a:p>
          <a:p>
            <a:pPr algn="r"/>
            <a:r>
              <a:rPr lang="pt-BR" dirty="0"/>
              <a:t>individual. Uma </a:t>
            </a:r>
            <a:r>
              <a:rPr lang="pt-BR" b="1" dirty="0"/>
              <a:t>SVM</a:t>
            </a:r>
            <a:r>
              <a:rPr lang="pt-BR" dirty="0"/>
              <a:t> é uma fronteira que melhor realiza as duas</a:t>
            </a:r>
          </a:p>
          <a:p>
            <a:pPr algn="r"/>
            <a:r>
              <a:rPr lang="pt-BR" dirty="0"/>
              <a:t>classes (hiperplano / linha).</a:t>
            </a: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91641"/>
            <a:ext cx="3849207" cy="2712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" name="Picture 2" descr="File:SVM margin.png - Wikipedi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57414" y="1714770"/>
            <a:ext cx="3090333" cy="3002857"/>
          </a:xfrm>
          <a:prstGeom prst="rect">
            <a:avLst/>
          </a:prstGeom>
          <a:noFill/>
        </p:spPr>
      </p:pic>
      <p:sp>
        <p:nvSpPr>
          <p:cNvPr id="23" name="CaixaDeTexto 22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376</Words>
  <Application>Microsoft Office PowerPoint</Application>
  <PresentationFormat>On-screen Show (16:9)</PresentationFormat>
  <Paragraphs>101</Paragraphs>
  <Slides>14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Simple Light</vt:lpstr>
      <vt:lpstr>PowerPoint Presentation</vt:lpstr>
      <vt:lpstr>PowerPoint Presentation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90</cp:revision>
  <dcterms:modified xsi:type="dcterms:W3CDTF">2023-10-18T15:47:57Z</dcterms:modified>
</cp:coreProperties>
</file>